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60" r:id="rId5"/>
    <p:sldId id="259" r:id="rId6"/>
    <p:sldId id="261" r:id="rId7"/>
    <p:sldId id="265" r:id="rId8"/>
    <p:sldId id="263" r:id="rId9"/>
    <p:sldId id="262" r:id="rId10"/>
    <p:sldId id="264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C63CC-A07C-4F75-956B-5E3DA810D127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0"/>
      <dgm:spPr/>
    </dgm:pt>
    <dgm:pt modelId="{6B7E41BC-7A24-4661-8648-BC055CF75C3F}">
      <dgm:prSet phldrT="[文本]" phldr="1"/>
      <dgm:spPr/>
      <dgm:t>
        <a:bodyPr/>
        <a:lstStyle/>
        <a:p>
          <a:endParaRPr lang="zh-CN" altLang="en-US" dirty="0"/>
        </a:p>
      </dgm:t>
    </dgm:pt>
    <dgm:pt modelId="{C02792FE-403A-4A2A-BB85-C978A68AD497}" type="parTrans" cxnId="{CA0E52DB-44C6-4B46-941E-92AC866198FF}">
      <dgm:prSet/>
      <dgm:spPr/>
      <dgm:t>
        <a:bodyPr/>
        <a:lstStyle/>
        <a:p>
          <a:endParaRPr lang="zh-CN" altLang="en-US"/>
        </a:p>
      </dgm:t>
    </dgm:pt>
    <dgm:pt modelId="{51720854-A515-4F8D-B08E-57329CE95A15}" type="sibTrans" cxnId="{CA0E52DB-44C6-4B46-941E-92AC866198FF}">
      <dgm:prSet/>
      <dgm:spPr/>
      <dgm:t>
        <a:bodyPr/>
        <a:lstStyle/>
        <a:p>
          <a:endParaRPr lang="zh-CN" altLang="en-US"/>
        </a:p>
      </dgm:t>
    </dgm:pt>
    <dgm:pt modelId="{73949F97-379F-49EA-923F-67B4A74C2EC3}">
      <dgm:prSet phldrT="[文本]" phldr="1"/>
      <dgm:spPr/>
      <dgm:t>
        <a:bodyPr/>
        <a:lstStyle/>
        <a:p>
          <a:endParaRPr lang="zh-CN" altLang="en-US" dirty="0"/>
        </a:p>
      </dgm:t>
    </dgm:pt>
    <dgm:pt modelId="{BCC3CA6A-3D16-4E60-A80C-571393D5F385}" type="parTrans" cxnId="{323168B1-F7E2-44EC-B618-BE1C720160A7}">
      <dgm:prSet/>
      <dgm:spPr/>
      <dgm:t>
        <a:bodyPr/>
        <a:lstStyle/>
        <a:p>
          <a:endParaRPr lang="zh-CN" altLang="en-US"/>
        </a:p>
      </dgm:t>
    </dgm:pt>
    <dgm:pt modelId="{BBB8FA8C-5A78-44D2-AAFC-FC457CDD3A66}" type="sibTrans" cxnId="{323168B1-F7E2-44EC-B618-BE1C720160A7}">
      <dgm:prSet/>
      <dgm:spPr/>
      <dgm:t>
        <a:bodyPr/>
        <a:lstStyle/>
        <a:p>
          <a:endParaRPr lang="zh-CN" altLang="en-US"/>
        </a:p>
      </dgm:t>
    </dgm:pt>
    <dgm:pt modelId="{E3B604FF-833D-4091-A6F4-E258B3EA7B38}" type="pres">
      <dgm:prSet presAssocID="{252C63CC-A07C-4F75-956B-5E3DA810D127}" presName="Name0" presStyleCnt="0">
        <dgm:presLayoutVars>
          <dgm:dir/>
          <dgm:animLvl val="lvl"/>
          <dgm:resizeHandles val="exact"/>
        </dgm:presLayoutVars>
      </dgm:prSet>
      <dgm:spPr/>
    </dgm:pt>
    <dgm:pt modelId="{5548ACF5-6326-4135-9AC1-AB0210948CD3}" type="pres">
      <dgm:prSet presAssocID="{252C63CC-A07C-4F75-956B-5E3DA810D127}" presName="dummy" presStyleCnt="0"/>
      <dgm:spPr/>
    </dgm:pt>
    <dgm:pt modelId="{43C9F07A-F156-4468-B0D7-CAD8FB4A3D6A}" type="pres">
      <dgm:prSet presAssocID="{252C63CC-A07C-4F75-956B-5E3DA810D127}" presName="linH" presStyleCnt="0"/>
      <dgm:spPr/>
    </dgm:pt>
    <dgm:pt modelId="{78851585-36FA-4A8F-8000-87B4B9D72B4D}" type="pres">
      <dgm:prSet presAssocID="{252C63CC-A07C-4F75-956B-5E3DA810D127}" presName="padding1" presStyleCnt="0"/>
      <dgm:spPr/>
    </dgm:pt>
    <dgm:pt modelId="{523930F9-677F-47B7-8EAB-05A1F8D579A5}" type="pres">
      <dgm:prSet presAssocID="{6B7E41BC-7A24-4661-8648-BC055CF75C3F}" presName="linV" presStyleCnt="0"/>
      <dgm:spPr/>
    </dgm:pt>
    <dgm:pt modelId="{6935CC5D-0ADA-4074-9257-36775084680F}" type="pres">
      <dgm:prSet presAssocID="{6B7E41BC-7A24-4661-8648-BC055CF75C3F}" presName="spVertical1" presStyleCnt="0"/>
      <dgm:spPr/>
    </dgm:pt>
    <dgm:pt modelId="{332AE561-B63A-4128-8B78-2FF4A071ECAB}" type="pres">
      <dgm:prSet presAssocID="{6B7E41BC-7A24-4661-8648-BC055CF75C3F}" presName="parTx" presStyleLbl="revTx" presStyleIdx="0" presStyleCnt="2" custLinFactNeighborX="-59918" custLinFactNeighborY="7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08E519A-5511-40B8-B542-E607740EC251}" type="pres">
      <dgm:prSet presAssocID="{6B7E41BC-7A24-4661-8648-BC055CF75C3F}" presName="spVertical2" presStyleCnt="0"/>
      <dgm:spPr/>
    </dgm:pt>
    <dgm:pt modelId="{65FE0670-9B6D-405F-87CE-F39032FD9BA4}" type="pres">
      <dgm:prSet presAssocID="{6B7E41BC-7A24-4661-8648-BC055CF75C3F}" presName="spVertical3" presStyleCnt="0"/>
      <dgm:spPr/>
    </dgm:pt>
    <dgm:pt modelId="{2B662DD9-06DF-4F85-8E7D-1B3D7D84593F}" type="pres">
      <dgm:prSet presAssocID="{51720854-A515-4F8D-B08E-57329CE95A15}" presName="space" presStyleCnt="0"/>
      <dgm:spPr/>
    </dgm:pt>
    <dgm:pt modelId="{D242C39E-80FB-4629-AEAD-32C065D805A7}" type="pres">
      <dgm:prSet presAssocID="{73949F97-379F-49EA-923F-67B4A74C2EC3}" presName="linV" presStyleCnt="0"/>
      <dgm:spPr/>
    </dgm:pt>
    <dgm:pt modelId="{2DBB1BD9-E822-472C-96AE-A91CC9736147}" type="pres">
      <dgm:prSet presAssocID="{73949F97-379F-49EA-923F-67B4A74C2EC3}" presName="spVertical1" presStyleCnt="0"/>
      <dgm:spPr/>
    </dgm:pt>
    <dgm:pt modelId="{8155C1B9-467C-4B0A-8B93-B0187C93EFF1}" type="pres">
      <dgm:prSet presAssocID="{73949F97-379F-49EA-923F-67B4A74C2EC3}" presName="parTx" presStyleLbl="revTx" presStyleIdx="1" presStyleCnt="2" custLinFactNeighborX="26186" custLinFactNeighborY="801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AF01772-9FAA-4947-8387-DA9B1B86EBC1}" type="pres">
      <dgm:prSet presAssocID="{73949F97-379F-49EA-923F-67B4A74C2EC3}" presName="spVertical2" presStyleCnt="0"/>
      <dgm:spPr/>
    </dgm:pt>
    <dgm:pt modelId="{A6347CEE-EF87-42B1-A6D1-6F05119AE6D5}" type="pres">
      <dgm:prSet presAssocID="{73949F97-379F-49EA-923F-67B4A74C2EC3}" presName="spVertical3" presStyleCnt="0"/>
      <dgm:spPr/>
    </dgm:pt>
    <dgm:pt modelId="{D3484E2E-077C-4C04-926C-8A3D3BA49BC1}" type="pres">
      <dgm:prSet presAssocID="{252C63CC-A07C-4F75-956B-5E3DA810D127}" presName="padding2" presStyleCnt="0"/>
      <dgm:spPr/>
    </dgm:pt>
    <dgm:pt modelId="{D51B763A-A2CD-4968-8A32-BD8CBCAAF0CA}" type="pres">
      <dgm:prSet presAssocID="{252C63CC-A07C-4F75-956B-5E3DA810D127}" presName="negArrow" presStyleCnt="0"/>
      <dgm:spPr/>
    </dgm:pt>
    <dgm:pt modelId="{545BB543-C612-493A-97E4-63971C506C6C}" type="pres">
      <dgm:prSet presAssocID="{252C63CC-A07C-4F75-956B-5E3DA810D127}" presName="backgroundArrow" presStyleLbl="node1" presStyleIdx="0" presStyleCnt="1" custLinFactNeighborX="12500" custLinFactNeighborY="5351"/>
      <dgm:spPr/>
      <dgm:t>
        <a:bodyPr/>
        <a:lstStyle/>
        <a:p>
          <a:endParaRPr lang="zh-CN" altLang="en-US"/>
        </a:p>
      </dgm:t>
    </dgm:pt>
  </dgm:ptLst>
  <dgm:cxnLst>
    <dgm:cxn modelId="{7F066E06-93D6-410A-851D-ACAE45F7E596}" type="presOf" srcId="{6B7E41BC-7A24-4661-8648-BC055CF75C3F}" destId="{332AE561-B63A-4128-8B78-2FF4A071ECAB}" srcOrd="0" destOrd="0" presId="urn:microsoft.com/office/officeart/2005/8/layout/hProcess3"/>
    <dgm:cxn modelId="{323168B1-F7E2-44EC-B618-BE1C720160A7}" srcId="{252C63CC-A07C-4F75-956B-5E3DA810D127}" destId="{73949F97-379F-49EA-923F-67B4A74C2EC3}" srcOrd="1" destOrd="0" parTransId="{BCC3CA6A-3D16-4E60-A80C-571393D5F385}" sibTransId="{BBB8FA8C-5A78-44D2-AAFC-FC457CDD3A66}"/>
    <dgm:cxn modelId="{FC67D177-0C9E-4191-8286-73155056797C}" type="presOf" srcId="{73949F97-379F-49EA-923F-67B4A74C2EC3}" destId="{8155C1B9-467C-4B0A-8B93-B0187C93EFF1}" srcOrd="0" destOrd="0" presId="urn:microsoft.com/office/officeart/2005/8/layout/hProcess3"/>
    <dgm:cxn modelId="{28FD0A93-A663-4996-9CBC-29868506A644}" type="presOf" srcId="{252C63CC-A07C-4F75-956B-5E3DA810D127}" destId="{E3B604FF-833D-4091-A6F4-E258B3EA7B38}" srcOrd="0" destOrd="0" presId="urn:microsoft.com/office/officeart/2005/8/layout/hProcess3"/>
    <dgm:cxn modelId="{CA0E52DB-44C6-4B46-941E-92AC866198FF}" srcId="{252C63CC-A07C-4F75-956B-5E3DA810D127}" destId="{6B7E41BC-7A24-4661-8648-BC055CF75C3F}" srcOrd="0" destOrd="0" parTransId="{C02792FE-403A-4A2A-BB85-C978A68AD497}" sibTransId="{51720854-A515-4F8D-B08E-57329CE95A15}"/>
    <dgm:cxn modelId="{18BD06FB-BAFC-47D6-8AD5-C53DC00D7242}" type="presParOf" srcId="{E3B604FF-833D-4091-A6F4-E258B3EA7B38}" destId="{5548ACF5-6326-4135-9AC1-AB0210948CD3}" srcOrd="0" destOrd="0" presId="urn:microsoft.com/office/officeart/2005/8/layout/hProcess3"/>
    <dgm:cxn modelId="{359C8E0B-96A9-42E6-8329-51D6CD0BEDCE}" type="presParOf" srcId="{E3B604FF-833D-4091-A6F4-E258B3EA7B38}" destId="{43C9F07A-F156-4468-B0D7-CAD8FB4A3D6A}" srcOrd="1" destOrd="0" presId="urn:microsoft.com/office/officeart/2005/8/layout/hProcess3"/>
    <dgm:cxn modelId="{D2DF08C9-20BD-472D-8713-05D11977832C}" type="presParOf" srcId="{43C9F07A-F156-4468-B0D7-CAD8FB4A3D6A}" destId="{78851585-36FA-4A8F-8000-87B4B9D72B4D}" srcOrd="0" destOrd="0" presId="urn:microsoft.com/office/officeart/2005/8/layout/hProcess3"/>
    <dgm:cxn modelId="{3C1BD071-BA8A-4DCF-A121-29BF7E674CE8}" type="presParOf" srcId="{43C9F07A-F156-4468-B0D7-CAD8FB4A3D6A}" destId="{523930F9-677F-47B7-8EAB-05A1F8D579A5}" srcOrd="1" destOrd="0" presId="urn:microsoft.com/office/officeart/2005/8/layout/hProcess3"/>
    <dgm:cxn modelId="{A76C7935-A3C7-4EDE-A5C3-AFEEF30522FD}" type="presParOf" srcId="{523930F9-677F-47B7-8EAB-05A1F8D579A5}" destId="{6935CC5D-0ADA-4074-9257-36775084680F}" srcOrd="0" destOrd="0" presId="urn:microsoft.com/office/officeart/2005/8/layout/hProcess3"/>
    <dgm:cxn modelId="{9CE06289-4884-4844-B10B-69621FAC717A}" type="presParOf" srcId="{523930F9-677F-47B7-8EAB-05A1F8D579A5}" destId="{332AE561-B63A-4128-8B78-2FF4A071ECAB}" srcOrd="1" destOrd="0" presId="urn:microsoft.com/office/officeart/2005/8/layout/hProcess3"/>
    <dgm:cxn modelId="{796A1736-13CE-4D35-BA04-DCB9B335F5E4}" type="presParOf" srcId="{523930F9-677F-47B7-8EAB-05A1F8D579A5}" destId="{308E519A-5511-40B8-B542-E607740EC251}" srcOrd="2" destOrd="0" presId="urn:microsoft.com/office/officeart/2005/8/layout/hProcess3"/>
    <dgm:cxn modelId="{E507E6DE-4882-4BD7-A4E4-FC901A54BC82}" type="presParOf" srcId="{523930F9-677F-47B7-8EAB-05A1F8D579A5}" destId="{65FE0670-9B6D-405F-87CE-F39032FD9BA4}" srcOrd="3" destOrd="0" presId="urn:microsoft.com/office/officeart/2005/8/layout/hProcess3"/>
    <dgm:cxn modelId="{DFCC9446-9E51-4616-8CE7-CE07EFADB387}" type="presParOf" srcId="{43C9F07A-F156-4468-B0D7-CAD8FB4A3D6A}" destId="{2B662DD9-06DF-4F85-8E7D-1B3D7D84593F}" srcOrd="2" destOrd="0" presId="urn:microsoft.com/office/officeart/2005/8/layout/hProcess3"/>
    <dgm:cxn modelId="{6213D334-790D-4264-80B5-D31DAEBA6D6E}" type="presParOf" srcId="{43C9F07A-F156-4468-B0D7-CAD8FB4A3D6A}" destId="{D242C39E-80FB-4629-AEAD-32C065D805A7}" srcOrd="3" destOrd="0" presId="urn:microsoft.com/office/officeart/2005/8/layout/hProcess3"/>
    <dgm:cxn modelId="{99002F04-F0F8-4450-B03E-909FB629347B}" type="presParOf" srcId="{D242C39E-80FB-4629-AEAD-32C065D805A7}" destId="{2DBB1BD9-E822-472C-96AE-A91CC9736147}" srcOrd="0" destOrd="0" presId="urn:microsoft.com/office/officeart/2005/8/layout/hProcess3"/>
    <dgm:cxn modelId="{60714240-7EE1-4E55-B199-6F10B2AC91C8}" type="presParOf" srcId="{D242C39E-80FB-4629-AEAD-32C065D805A7}" destId="{8155C1B9-467C-4B0A-8B93-B0187C93EFF1}" srcOrd="1" destOrd="0" presId="urn:microsoft.com/office/officeart/2005/8/layout/hProcess3"/>
    <dgm:cxn modelId="{234D3D7F-5F19-42EE-B8F3-35048C034AEC}" type="presParOf" srcId="{D242C39E-80FB-4629-AEAD-32C065D805A7}" destId="{7AF01772-9FAA-4947-8387-DA9B1B86EBC1}" srcOrd="2" destOrd="0" presId="urn:microsoft.com/office/officeart/2005/8/layout/hProcess3"/>
    <dgm:cxn modelId="{EA153E2B-C10F-46E6-98E4-70F3D38709BB}" type="presParOf" srcId="{D242C39E-80FB-4629-AEAD-32C065D805A7}" destId="{A6347CEE-EF87-42B1-A6D1-6F05119AE6D5}" srcOrd="3" destOrd="0" presId="urn:microsoft.com/office/officeart/2005/8/layout/hProcess3"/>
    <dgm:cxn modelId="{72DF6A06-F752-4CAB-B31A-3E3FC7B4C77B}" type="presParOf" srcId="{43C9F07A-F156-4468-B0D7-CAD8FB4A3D6A}" destId="{D3484E2E-077C-4C04-926C-8A3D3BA49BC1}" srcOrd="4" destOrd="0" presId="urn:microsoft.com/office/officeart/2005/8/layout/hProcess3"/>
    <dgm:cxn modelId="{4911E606-83AC-4A84-9FF8-91FD045BFE8E}" type="presParOf" srcId="{43C9F07A-F156-4468-B0D7-CAD8FB4A3D6A}" destId="{D51B763A-A2CD-4968-8A32-BD8CBCAAF0CA}" srcOrd="5" destOrd="0" presId="urn:microsoft.com/office/officeart/2005/8/layout/hProcess3"/>
    <dgm:cxn modelId="{9C983729-503F-4983-B1D1-E4ABF9C2F976}" type="presParOf" srcId="{43C9F07A-F156-4468-B0D7-CAD8FB4A3D6A}" destId="{545BB543-C612-493A-97E4-63971C506C6C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5BB543-C612-493A-97E4-63971C506C6C}">
      <dsp:nvSpPr>
        <dsp:cNvPr id="0" name=""/>
        <dsp:cNvSpPr/>
      </dsp:nvSpPr>
      <dsp:spPr>
        <a:xfrm>
          <a:off x="0" y="65818"/>
          <a:ext cx="1143008" cy="72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5C1B9-467C-4B0A-8B93-B0187C93EFF1}">
      <dsp:nvSpPr>
        <dsp:cNvPr id="0" name=""/>
        <dsp:cNvSpPr/>
      </dsp:nvSpPr>
      <dsp:spPr>
        <a:xfrm>
          <a:off x="714379" y="357189"/>
          <a:ext cx="425837" cy="3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00" kern="1200" dirty="0"/>
        </a:p>
      </dsp:txBody>
      <dsp:txXfrm>
        <a:off x="714379" y="357189"/>
        <a:ext cx="425837" cy="360000"/>
      </dsp:txXfrm>
    </dsp:sp>
    <dsp:sp modelId="{332AE561-B63A-4128-8B78-2FF4A071ECAB}">
      <dsp:nvSpPr>
        <dsp:cNvPr id="0" name=""/>
        <dsp:cNvSpPr/>
      </dsp:nvSpPr>
      <dsp:spPr>
        <a:xfrm>
          <a:off x="0" y="214314"/>
          <a:ext cx="425837" cy="3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00" kern="1200" dirty="0"/>
        </a:p>
      </dsp:txBody>
      <dsp:txXfrm>
        <a:off x="0" y="214314"/>
        <a:ext cx="425837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A14FC-023E-4BA2-B3BB-AC4D6F989F2F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EDA5E-087A-478A-92AC-97CEC039D00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Steven</a:t>
            </a:r>
            <a:r>
              <a:rPr lang="en-US" altLang="zh-CN" baseline="0" dirty="0" smtClean="0"/>
              <a:t> @ DIMACS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EDA5E-087A-478A-92AC-97CEC039D00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97822-8221-4BBA-B8A0-38523DDFCD95}" type="datetimeFigureOut">
              <a:rPr lang="zh-CN" altLang="en-US" smtClean="0"/>
              <a:pPr/>
              <a:t>2010/6/10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2170B-A03A-45A5-BE04-5742851323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2</a:t>
            </a:r>
            <a:r>
              <a:rPr lang="en-US" altLang="zh-CN" i="1" dirty="0" smtClean="0"/>
              <a:t>k</a:t>
            </a:r>
            <a:r>
              <a:rPr lang="en-US" altLang="zh-CN" dirty="0" smtClean="0"/>
              <a:t>-Cycle Free Bipartite Graph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Steven Wu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4282" y="3500438"/>
            <a:ext cx="9144000" cy="2768601"/>
          </a:xfrm>
        </p:spPr>
        <p:txBody>
          <a:bodyPr/>
          <a:lstStyle/>
          <a:p>
            <a:pPr>
              <a:buNone/>
            </a:pPr>
            <a:r>
              <a:rPr lang="en-US" altLang="zh-CN" dirty="0" smtClean="0"/>
              <a:t>The </a:t>
            </a:r>
            <a:r>
              <a:rPr lang="en-US" altLang="zh-CN" i="1" dirty="0" smtClean="0"/>
              <a:t>Levi Graph </a:t>
            </a:r>
            <a:r>
              <a:rPr lang="en-US" altLang="zh-CN" dirty="0" smtClean="0"/>
              <a:t>of any projective plane is 4-cycle free.</a:t>
            </a:r>
            <a:endParaRPr lang="en-US" altLang="zh-CN" dirty="0"/>
          </a:p>
          <a:p>
            <a:pPr>
              <a:buNone/>
            </a:pPr>
            <a:r>
              <a:rPr lang="en-US" altLang="zh-CN" dirty="0" smtClean="0"/>
              <a:t>The number of edges of </a:t>
            </a:r>
            <a:r>
              <a:rPr lang="en-US" altLang="zh-CN" i="1" dirty="0" smtClean="0"/>
              <a:t>Levi Graph </a:t>
            </a:r>
            <a:r>
              <a:rPr lang="en-US" altLang="zh-CN" dirty="0" smtClean="0"/>
              <a:t>can also give us the bounds for edges for 6- and 8-cycle free bipartite graphs. </a:t>
            </a:r>
            <a:endParaRPr lang="zh-CN" altLang="en-US" dirty="0"/>
          </a:p>
        </p:txBody>
      </p:sp>
      <p:grpSp>
        <p:nvGrpSpPr>
          <p:cNvPr id="44" name="组合 43"/>
          <p:cNvGrpSpPr/>
          <p:nvPr/>
        </p:nvGrpSpPr>
        <p:grpSpPr>
          <a:xfrm>
            <a:off x="2500298" y="500042"/>
            <a:ext cx="4214842" cy="2714644"/>
            <a:chOff x="5000628" y="4357694"/>
            <a:chExt cx="3571900" cy="2286016"/>
          </a:xfrm>
        </p:grpSpPr>
        <p:grpSp>
          <p:nvGrpSpPr>
            <p:cNvPr id="45" name="组合 172"/>
            <p:cNvGrpSpPr/>
            <p:nvPr/>
          </p:nvGrpSpPr>
          <p:grpSpPr>
            <a:xfrm>
              <a:off x="5000628" y="4357694"/>
              <a:ext cx="3571900" cy="2286016"/>
              <a:chOff x="1357290" y="2500306"/>
              <a:chExt cx="3571900" cy="2286016"/>
            </a:xfrm>
          </p:grpSpPr>
          <p:sp>
            <p:nvSpPr>
              <p:cNvPr id="47" name="椭圆 46"/>
              <p:cNvSpPr/>
              <p:nvPr/>
            </p:nvSpPr>
            <p:spPr>
              <a:xfrm>
                <a:off x="1357290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/>
            </p:nvSpPr>
            <p:spPr>
              <a:xfrm>
                <a:off x="4714876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4214810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椭圆 49"/>
              <p:cNvSpPr/>
              <p:nvPr/>
            </p:nvSpPr>
            <p:spPr>
              <a:xfrm>
                <a:off x="3643306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椭圆 50"/>
              <p:cNvSpPr/>
              <p:nvPr/>
            </p:nvSpPr>
            <p:spPr>
              <a:xfrm>
                <a:off x="1857356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>
                <a:off x="2428860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>
                <a:off x="3071802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>
                <a:off x="1357290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椭圆 54"/>
              <p:cNvSpPr/>
              <p:nvPr/>
            </p:nvSpPr>
            <p:spPr>
              <a:xfrm>
                <a:off x="4714876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4214810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3643306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1857356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椭圆 58"/>
              <p:cNvSpPr/>
              <p:nvPr/>
            </p:nvSpPr>
            <p:spPr>
              <a:xfrm>
                <a:off x="2428860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3071802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61" name="直接连接符 60"/>
              <p:cNvCxnSpPr>
                <a:stCxn id="47" idx="0"/>
                <a:endCxn id="54" idx="4"/>
              </p:cNvCxnSpPr>
              <p:nvPr/>
            </p:nvCxnSpPr>
            <p:spPr>
              <a:xfrm rot="16200000" flipH="1">
                <a:off x="321439" y="3643314"/>
                <a:ext cx="2286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>
                <a:stCxn id="47" idx="0"/>
                <a:endCxn id="58" idx="4"/>
              </p:cNvCxnSpPr>
              <p:nvPr/>
            </p:nvCxnSpPr>
            <p:spPr>
              <a:xfrm rot="16200000" flipH="1">
                <a:off x="571472" y="3393281"/>
                <a:ext cx="2286016" cy="5000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>
                <a:stCxn id="47" idx="1"/>
                <a:endCxn id="60" idx="1"/>
              </p:cNvCxnSpPr>
              <p:nvPr/>
            </p:nvCxnSpPr>
            <p:spPr>
              <a:xfrm rot="16200000" flipH="1">
                <a:off x="1210081" y="2710287"/>
                <a:ext cx="2071702" cy="171451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>
                <a:stCxn id="51" idx="4"/>
                <a:endCxn id="58" idx="4"/>
              </p:cNvCxnSpPr>
              <p:nvPr/>
            </p:nvCxnSpPr>
            <p:spPr>
              <a:xfrm rot="5400000">
                <a:off x="928662" y="3750471"/>
                <a:ext cx="207170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>
                <a:stCxn id="51" idx="5"/>
                <a:endCxn id="59" idx="5"/>
              </p:cNvCxnSpPr>
              <p:nvPr/>
            </p:nvCxnSpPr>
            <p:spPr>
              <a:xfrm rot="16200000" flipH="1">
                <a:off x="1290185" y="3433333"/>
                <a:ext cx="2071702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>
                <a:stCxn id="51" idx="6"/>
                <a:endCxn id="57" idx="0"/>
              </p:cNvCxnSpPr>
              <p:nvPr/>
            </p:nvCxnSpPr>
            <p:spPr>
              <a:xfrm>
                <a:off x="2071670" y="2607463"/>
                <a:ext cx="1678793" cy="196454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 rot="5400000">
                <a:off x="1535885" y="3750471"/>
                <a:ext cx="207170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>
                <a:stCxn id="52" idx="5"/>
                <a:endCxn id="60" idx="0"/>
              </p:cNvCxnSpPr>
              <p:nvPr/>
            </p:nvCxnSpPr>
            <p:spPr>
              <a:xfrm rot="16200000" flipH="1">
                <a:off x="1950986" y="3344035"/>
                <a:ext cx="1888774" cy="56717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/>
              <p:cNvCxnSpPr>
                <a:stCxn id="52" idx="5"/>
                <a:endCxn id="56" idx="0"/>
              </p:cNvCxnSpPr>
              <p:nvPr/>
            </p:nvCxnSpPr>
            <p:spPr>
              <a:xfrm rot="16200000" flipH="1">
                <a:off x="2522490" y="2772531"/>
                <a:ext cx="1888774" cy="171017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/>
              <p:cNvCxnSpPr>
                <a:stCxn id="53" idx="4"/>
                <a:endCxn id="60" idx="0"/>
              </p:cNvCxnSpPr>
              <p:nvPr/>
            </p:nvCxnSpPr>
            <p:spPr>
              <a:xfrm rot="5400000">
                <a:off x="2250265" y="3643314"/>
                <a:ext cx="185738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>
                <a:stCxn id="53" idx="4"/>
                <a:endCxn id="57" idx="0"/>
              </p:cNvCxnSpPr>
              <p:nvPr/>
            </p:nvCxnSpPr>
            <p:spPr>
              <a:xfrm rot="16200000" flipH="1">
                <a:off x="2536017" y="3357562"/>
                <a:ext cx="1857388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71"/>
              <p:cNvCxnSpPr>
                <a:stCxn id="53" idx="4"/>
                <a:endCxn id="55" idx="0"/>
              </p:cNvCxnSpPr>
              <p:nvPr/>
            </p:nvCxnSpPr>
            <p:spPr>
              <a:xfrm rot="16200000" flipH="1">
                <a:off x="3071802" y="2821777"/>
                <a:ext cx="1857388" cy="164307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>
                <a:stCxn id="50" idx="4"/>
                <a:endCxn id="57" idx="4"/>
              </p:cNvCxnSpPr>
              <p:nvPr/>
            </p:nvCxnSpPr>
            <p:spPr>
              <a:xfrm rot="5400000">
                <a:off x="2714612" y="3750471"/>
                <a:ext cx="207170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>
                <a:stCxn id="50" idx="4"/>
                <a:endCxn id="56" idx="0"/>
              </p:cNvCxnSpPr>
              <p:nvPr/>
            </p:nvCxnSpPr>
            <p:spPr>
              <a:xfrm rot="16200000" flipH="1">
                <a:off x="3107521" y="3357562"/>
                <a:ext cx="1857388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>
                <a:stCxn id="50" idx="4"/>
                <a:endCxn id="54" idx="1"/>
              </p:cNvCxnSpPr>
              <p:nvPr/>
            </p:nvCxnSpPr>
            <p:spPr>
              <a:xfrm rot="5400000">
                <a:off x="1625183" y="2478114"/>
                <a:ext cx="1888774" cy="23617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接连接符 75"/>
              <p:cNvCxnSpPr>
                <a:stCxn id="49" idx="4"/>
                <a:endCxn id="56" idx="0"/>
              </p:cNvCxnSpPr>
              <p:nvPr/>
            </p:nvCxnSpPr>
            <p:spPr>
              <a:xfrm rot="5400000">
                <a:off x="3393273" y="3643314"/>
                <a:ext cx="185738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/>
              <p:cNvCxnSpPr>
                <a:stCxn id="49" idx="4"/>
                <a:endCxn id="55" idx="0"/>
              </p:cNvCxnSpPr>
              <p:nvPr/>
            </p:nvCxnSpPr>
            <p:spPr>
              <a:xfrm rot="16200000" flipH="1">
                <a:off x="3643306" y="3393281"/>
                <a:ext cx="1857388" cy="5000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接连接符 77"/>
              <p:cNvCxnSpPr>
                <a:stCxn id="49" idx="5"/>
                <a:endCxn id="58" idx="1"/>
              </p:cNvCxnSpPr>
              <p:nvPr/>
            </p:nvCxnSpPr>
            <p:spPr>
              <a:xfrm rot="5400000">
                <a:off x="2183160" y="2388816"/>
                <a:ext cx="1920160" cy="250899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/>
              <p:cNvCxnSpPr>
                <a:stCxn id="48" idx="4"/>
                <a:endCxn id="55" idx="4"/>
              </p:cNvCxnSpPr>
              <p:nvPr/>
            </p:nvCxnSpPr>
            <p:spPr>
              <a:xfrm rot="5400000">
                <a:off x="3786182" y="3750471"/>
                <a:ext cx="207170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>
                <a:stCxn id="48" idx="4"/>
                <a:endCxn id="54" idx="0"/>
              </p:cNvCxnSpPr>
              <p:nvPr/>
            </p:nvCxnSpPr>
            <p:spPr>
              <a:xfrm rot="5400000">
                <a:off x="2214546" y="1964521"/>
                <a:ext cx="1857388" cy="335758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6" name="直接连接符 45"/>
            <p:cNvCxnSpPr>
              <a:stCxn id="48" idx="4"/>
              <a:endCxn id="59" idx="2"/>
            </p:cNvCxnSpPr>
            <p:nvPr/>
          </p:nvCxnSpPr>
          <p:spPr>
            <a:xfrm rot="5400000">
              <a:off x="6286513" y="4357694"/>
              <a:ext cx="1964545" cy="23931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dirty="0" smtClean="0"/>
              <a:t>The </a:t>
            </a:r>
            <a:r>
              <a:rPr lang="en-US" altLang="zh-CN" i="1" dirty="0" smtClean="0"/>
              <a:t>Levi Graph </a:t>
            </a:r>
            <a:r>
              <a:rPr lang="en-US" altLang="zh-CN" dirty="0" smtClean="0"/>
              <a:t>of any projective plane is 4-cycle free.</a:t>
            </a:r>
            <a:endParaRPr lang="en-US" altLang="zh-CN" dirty="0"/>
          </a:p>
          <a:p>
            <a:pPr>
              <a:buNone/>
            </a:pPr>
            <a:r>
              <a:rPr lang="en-US" altLang="zh-CN" dirty="0" smtClean="0"/>
              <a:t>The number of edges of </a:t>
            </a:r>
            <a:r>
              <a:rPr lang="en-US" altLang="zh-CN" i="1" dirty="0" smtClean="0"/>
              <a:t>Levi Graph </a:t>
            </a:r>
            <a:r>
              <a:rPr lang="en-US" altLang="zh-CN" dirty="0" smtClean="0"/>
              <a:t>can also give us the bounds for edges for 6- and 8-cycle free bipartite graphs. 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Open Problems to work 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altLang="zh-CN" dirty="0" smtClean="0"/>
              <a:t>The bound of 2</a:t>
            </a:r>
            <a:r>
              <a:rPr lang="en-US" altLang="zh-CN" i="1" dirty="0" smtClean="0"/>
              <a:t>k-cycles</a:t>
            </a:r>
            <a:r>
              <a:rPr lang="en-US" altLang="zh-CN" dirty="0" smtClean="0"/>
              <a:t> under different variations. </a:t>
            </a:r>
          </a:p>
          <a:p>
            <a:pPr marL="514350" indent="-514350">
              <a:buNone/>
            </a:pPr>
            <a:r>
              <a:rPr lang="en-US" altLang="zh-CN" dirty="0" smtClean="0"/>
              <a:t> </a:t>
            </a:r>
            <a:r>
              <a:rPr lang="en-US" altLang="zh-CN" dirty="0" smtClean="0"/>
              <a:t>     For example: a bipartite graph with girth 4 but has 6-cycles.</a:t>
            </a:r>
          </a:p>
          <a:p>
            <a:pPr marL="514350" indent="-514350">
              <a:buNone/>
            </a:pPr>
            <a:r>
              <a:rPr lang="en-US" altLang="zh-CN" dirty="0" smtClean="0"/>
              <a:t> </a:t>
            </a:r>
            <a:r>
              <a:rPr lang="en-US" altLang="zh-CN" dirty="0" smtClean="0"/>
              <a:t>     A bipartite graph with partitions of different cardinalities…</a:t>
            </a:r>
            <a:endParaRPr lang="zh-CN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altLang="zh-CN" dirty="0" smtClean="0"/>
              <a:t> Thanks.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500034" y="285728"/>
            <a:ext cx="8286808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is a bipartite graph?</a:t>
            </a:r>
            <a:endParaRPr kumimoji="0" lang="zh-CN" altLang="en-U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内容占位符 6" descr="CompleteBipartite18_80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4" y="1928802"/>
            <a:ext cx="5510237" cy="441323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2786081"/>
          </a:xfrm>
        </p:spPr>
        <p:txBody>
          <a:bodyPr>
            <a:normAutofit/>
          </a:bodyPr>
          <a:lstStyle/>
          <a:p>
            <a:r>
              <a:rPr lang="en-US" altLang="zh-CN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Any graph with no odd cycles is bipartite</a:t>
            </a:r>
          </a:p>
          <a:p>
            <a:r>
              <a:rPr lang="en-US" altLang="zh-CN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Definition:</a:t>
            </a:r>
            <a:r>
              <a:rPr lang="en-US" altLang="zh-CN" dirty="0"/>
              <a:t> </a:t>
            </a:r>
            <a:r>
              <a:rPr lang="en-US" altLang="zh-CN" dirty="0" smtClean="0"/>
              <a:t>A </a:t>
            </a:r>
            <a:r>
              <a:rPr lang="en-US" altLang="zh-CN" b="1" dirty="0" smtClean="0"/>
              <a:t>bipartite graph</a:t>
            </a:r>
            <a:r>
              <a:rPr lang="en-US" altLang="zh-CN" dirty="0" smtClean="0"/>
              <a:t> (or </a:t>
            </a:r>
            <a:r>
              <a:rPr lang="en-US" altLang="zh-CN" b="1" dirty="0" err="1" smtClean="0"/>
              <a:t>bigraph</a:t>
            </a:r>
            <a:r>
              <a:rPr lang="en-US" altLang="zh-CN" dirty="0" smtClean="0"/>
              <a:t>) is a graph whose vertices can be divided into two disjoint sets </a:t>
            </a:r>
            <a:r>
              <a:rPr lang="en-US" altLang="zh-CN" i="1" dirty="0" smtClean="0"/>
              <a:t>U</a:t>
            </a:r>
            <a:r>
              <a:rPr lang="en-US" altLang="zh-CN" dirty="0" smtClean="0"/>
              <a:t> and </a:t>
            </a:r>
            <a:r>
              <a:rPr lang="en-US" altLang="zh-CN" i="1" dirty="0" smtClean="0"/>
              <a:t>V</a:t>
            </a:r>
            <a:r>
              <a:rPr lang="en-US" altLang="zh-CN" dirty="0" smtClean="0"/>
              <a:t> such that every edge has one endpoint in </a:t>
            </a:r>
            <a:r>
              <a:rPr lang="en-US" altLang="zh-CN" i="1" dirty="0" smtClean="0"/>
              <a:t>U</a:t>
            </a:r>
            <a:r>
              <a:rPr lang="en-US" altLang="zh-CN" dirty="0" smtClean="0"/>
              <a:t> to </a:t>
            </a:r>
            <a:r>
              <a:rPr lang="en-US" altLang="zh-CN" smtClean="0"/>
              <a:t>the other </a:t>
            </a:r>
            <a:r>
              <a:rPr lang="en-US" altLang="zh-CN" dirty="0" smtClean="0"/>
              <a:t>in </a:t>
            </a:r>
            <a:r>
              <a:rPr lang="en-US" altLang="zh-CN" i="1" dirty="0" smtClean="0"/>
              <a:t>V.</a:t>
            </a:r>
            <a:endParaRPr lang="zh-CN" altLang="en-US" dirty="0"/>
          </a:p>
        </p:txBody>
      </p:sp>
      <p:pic>
        <p:nvPicPr>
          <p:cNvPr id="5" name="图片 4" descr="biparti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2928934"/>
            <a:ext cx="5500726" cy="3571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158" y="428604"/>
            <a:ext cx="8229600" cy="6000792"/>
          </a:xfrm>
        </p:spPr>
        <p:txBody>
          <a:bodyPr/>
          <a:lstStyle/>
          <a:p>
            <a:pPr algn="ctr">
              <a:buNone/>
            </a:pPr>
            <a:r>
              <a:rPr lang="en-US" altLang="zh-CN" dirty="0" smtClean="0"/>
              <a:t>  </a:t>
            </a:r>
          </a:p>
          <a:p>
            <a:pPr algn="ctr">
              <a:buNone/>
            </a:pPr>
            <a:r>
              <a:rPr lang="en-US" altLang="zh-CN" dirty="0" smtClean="0"/>
              <a:t>There are only 2</a:t>
            </a:r>
            <a:r>
              <a:rPr lang="en-US" altLang="zh-CN" i="1" dirty="0" smtClean="0"/>
              <a:t>k-</a:t>
            </a:r>
            <a:r>
              <a:rPr lang="en-US" altLang="zh-CN" dirty="0" smtClean="0"/>
              <a:t>cycles in a bipartite graph.</a:t>
            </a:r>
          </a:p>
          <a:p>
            <a:pPr algn="ctr">
              <a:buNone/>
            </a:pPr>
            <a:r>
              <a:rPr lang="en-US" altLang="zh-CN" dirty="0" smtClean="0"/>
              <a:t>In a simple undirected graph, the shortest length of a cycle is at least 4.</a:t>
            </a:r>
          </a:p>
          <a:p>
            <a:pPr algn="ctr">
              <a:buNone/>
            </a:pPr>
            <a:endParaRPr lang="en-US" altLang="zh-CN" dirty="0"/>
          </a:p>
          <a:p>
            <a:pPr algn="ctr">
              <a:buNone/>
            </a:pPr>
            <a:r>
              <a:rPr lang="en-US" altLang="zh-CN" dirty="0" smtClean="0"/>
              <a:t>The bound of the number of 2</a:t>
            </a:r>
            <a:r>
              <a:rPr lang="en-US" altLang="zh-CN" i="1" dirty="0" smtClean="0"/>
              <a:t>k-</a:t>
            </a:r>
            <a:r>
              <a:rPr lang="en-US" altLang="zh-CN" dirty="0" smtClean="0"/>
              <a:t>cycles in a bipartite graph is closely related to </a:t>
            </a:r>
          </a:p>
          <a:p>
            <a:pPr algn="ctr">
              <a:buNone/>
            </a:pP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</a:rPr>
              <a:t>projective planes</a:t>
            </a:r>
            <a:r>
              <a:rPr lang="en-US" altLang="zh-CN" dirty="0" smtClean="0"/>
              <a:t>.</a:t>
            </a:r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Combinatorial Projective Planes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8596" y="1071547"/>
            <a:ext cx="8229600" cy="2143139"/>
          </a:xfrm>
        </p:spPr>
        <p:txBody>
          <a:bodyPr/>
          <a:lstStyle/>
          <a:p>
            <a:pPr>
              <a:buNone/>
            </a:pPr>
            <a:r>
              <a:rPr lang="en-US" altLang="zh-CN" dirty="0" smtClean="0"/>
              <a:t>Three properties:</a:t>
            </a:r>
          </a:p>
          <a:p>
            <a:r>
              <a:rPr lang="en-US" altLang="zh-CN" dirty="0" smtClean="0"/>
              <a:t>1. Given any two distinct points, there is exactly one line incident with both of them.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710972"/>
            <a:ext cx="4500594" cy="4147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643182"/>
            <a:ext cx="466210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357158" y="357166"/>
            <a:ext cx="81439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smtClean="0"/>
              <a:t>2. Given any two distinct lines, there is exactly one point incident with both of them.</a:t>
            </a:r>
          </a:p>
          <a:p>
            <a:endParaRPr lang="en-US" altLang="zh-CN" sz="3000" dirty="0" smtClean="0"/>
          </a:p>
          <a:p>
            <a:r>
              <a:rPr lang="en-US" altLang="zh-CN" sz="3000" dirty="0" smtClean="0"/>
              <a:t>3. There are four points such that no line is incident with more than two of them.</a:t>
            </a:r>
            <a:endParaRPr lang="zh-CN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14744" y="785794"/>
            <a:ext cx="4972056" cy="5340369"/>
          </a:xfrm>
        </p:spPr>
        <p:txBody>
          <a:bodyPr/>
          <a:lstStyle/>
          <a:p>
            <a:pPr>
              <a:buNone/>
            </a:pPr>
            <a:r>
              <a:rPr lang="en-US" altLang="zh-CN" dirty="0" smtClean="0"/>
              <a:t>For </a:t>
            </a:r>
            <a:r>
              <a:rPr lang="en-US" altLang="zh-CN" i="1" dirty="0" smtClean="0"/>
              <a:t>n = q^2+q+1, </a:t>
            </a:r>
            <a:r>
              <a:rPr lang="en-US" altLang="zh-CN" dirty="0" smtClean="0"/>
              <a:t>let </a:t>
            </a:r>
            <a:r>
              <a:rPr lang="el-GR" altLang="zh-CN" dirty="0" smtClean="0"/>
              <a:t>π</a:t>
            </a:r>
            <a:r>
              <a:rPr lang="en-US" altLang="zh-CN" dirty="0" smtClean="0"/>
              <a:t> be the projective plane of order </a:t>
            </a:r>
            <a:r>
              <a:rPr lang="en-US" altLang="zh-CN" i="1" dirty="0" smtClean="0"/>
              <a:t>q </a:t>
            </a:r>
            <a:r>
              <a:rPr lang="en-US" altLang="zh-CN" dirty="0" smtClean="0"/>
              <a:t>with</a:t>
            </a:r>
          </a:p>
          <a:p>
            <a:pPr>
              <a:buNone/>
            </a:pPr>
            <a:r>
              <a:rPr lang="en-US" altLang="zh-CN" dirty="0" smtClean="0"/>
              <a:t>point set </a:t>
            </a:r>
            <a:r>
              <a:rPr lang="en-US" altLang="zh-CN" i="1" dirty="0" smtClean="0"/>
              <a:t>P={p</a:t>
            </a:r>
            <a:r>
              <a:rPr lang="en-US" altLang="zh-CN" sz="2000" i="1" dirty="0" smtClean="0"/>
              <a:t>1</a:t>
            </a:r>
            <a:r>
              <a:rPr lang="en-US" altLang="zh-CN" i="1" dirty="0" smtClean="0"/>
              <a:t>, p</a:t>
            </a:r>
            <a:r>
              <a:rPr lang="en-US" altLang="zh-CN" sz="2000" i="1" dirty="0" smtClean="0"/>
              <a:t>2</a:t>
            </a:r>
            <a:r>
              <a:rPr lang="en-US" altLang="zh-CN" i="1" dirty="0" smtClean="0"/>
              <a:t> … </a:t>
            </a:r>
            <a:r>
              <a:rPr lang="en-US" altLang="zh-CN" i="1" dirty="0" err="1" smtClean="0"/>
              <a:t>p</a:t>
            </a:r>
            <a:r>
              <a:rPr lang="en-US" altLang="zh-CN" sz="2000" i="1" dirty="0" err="1" smtClean="0"/>
              <a:t>n</a:t>
            </a:r>
            <a:r>
              <a:rPr lang="en-US" altLang="zh-CN" i="1" dirty="0" smtClean="0"/>
              <a:t>}and line set L={l</a:t>
            </a:r>
            <a:r>
              <a:rPr lang="en-US" altLang="zh-CN" sz="2000" i="1" dirty="0" smtClean="0"/>
              <a:t>1</a:t>
            </a:r>
            <a:r>
              <a:rPr lang="en-US" altLang="zh-CN" i="1" dirty="0" smtClean="0"/>
              <a:t>, l</a:t>
            </a:r>
            <a:r>
              <a:rPr lang="en-US" altLang="zh-CN" sz="2000" i="1" dirty="0" smtClean="0"/>
              <a:t>2</a:t>
            </a:r>
            <a:r>
              <a:rPr lang="en-US" altLang="zh-CN" i="1" dirty="0" smtClean="0"/>
              <a:t> … </a:t>
            </a:r>
            <a:r>
              <a:rPr lang="en-US" altLang="zh-CN" i="1" dirty="0" err="1" smtClean="0"/>
              <a:t>l</a:t>
            </a:r>
            <a:r>
              <a:rPr lang="en-US" altLang="zh-CN" sz="2000" i="1" dirty="0" err="1" smtClean="0"/>
              <a:t>n</a:t>
            </a:r>
            <a:r>
              <a:rPr lang="en-US" altLang="zh-CN" i="1" dirty="0" smtClean="0"/>
              <a:t>}. </a:t>
            </a:r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In the case of </a:t>
            </a:r>
            <a:r>
              <a:rPr lang="en-US" altLang="zh-CN" dirty="0" err="1" smtClean="0"/>
              <a:t>Fano</a:t>
            </a:r>
            <a:r>
              <a:rPr lang="en-US" altLang="zh-CN" dirty="0" smtClean="0"/>
              <a:t> plane,</a:t>
            </a:r>
          </a:p>
          <a:p>
            <a:pPr>
              <a:buNone/>
            </a:pPr>
            <a:r>
              <a:rPr lang="en-US" altLang="zh-CN" i="1" dirty="0" smtClean="0"/>
              <a:t>q=2, </a:t>
            </a:r>
            <a:r>
              <a:rPr lang="en-US" altLang="zh-CN" dirty="0" smtClean="0"/>
              <a:t>and there are 7 points and 7 lines.</a:t>
            </a:r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324682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</a:t>
            </a:r>
            <a:r>
              <a:rPr lang="en-US" altLang="zh-CN" i="1" dirty="0" smtClean="0"/>
              <a:t> Levi Graph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The </a:t>
            </a:r>
            <a:r>
              <a:rPr lang="en-US" altLang="zh-CN" i="1" dirty="0" smtClean="0"/>
              <a:t>Levi graph G(</a:t>
            </a:r>
            <a:r>
              <a:rPr lang="el-GR" altLang="zh-CN" i="1" dirty="0" smtClean="0"/>
              <a:t>π</a:t>
            </a:r>
            <a:r>
              <a:rPr lang="en-US" altLang="zh-CN" i="1" dirty="0" smtClean="0"/>
              <a:t>) </a:t>
            </a:r>
            <a:r>
              <a:rPr lang="en-US" altLang="zh-CN" dirty="0" smtClean="0"/>
              <a:t>of a plane </a:t>
            </a:r>
            <a:r>
              <a:rPr lang="el-GR" altLang="zh-CN" i="1" dirty="0" smtClean="0"/>
              <a:t>π</a:t>
            </a:r>
            <a:r>
              <a:rPr lang="en-US" altLang="zh-CN" dirty="0" smtClean="0"/>
              <a:t> is its point-line bipartite incidence graph.</a:t>
            </a:r>
          </a:p>
          <a:p>
            <a:pPr algn="ctr">
              <a:buNone/>
            </a:pPr>
            <a:r>
              <a:rPr lang="en-US" altLang="zh-CN" dirty="0" smtClean="0"/>
              <a:t>       </a:t>
            </a:r>
            <a:r>
              <a:rPr lang="en-US" altLang="zh-CN" i="1" dirty="0" smtClean="0"/>
              <a:t>G(</a:t>
            </a:r>
            <a:r>
              <a:rPr lang="el-GR" altLang="zh-CN" i="1" dirty="0" smtClean="0"/>
              <a:t>π</a:t>
            </a:r>
            <a:r>
              <a:rPr lang="en-US" altLang="zh-CN" i="1" dirty="0" smtClean="0"/>
              <a:t>) = G(P, L; E)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where </a:t>
            </a:r>
            <a:r>
              <a:rPr lang="en-US" altLang="zh-CN" i="1" dirty="0" err="1" smtClean="0"/>
              <a:t>x,y</a:t>
            </a:r>
            <a:r>
              <a:rPr lang="en-US" altLang="zh-CN" i="1" dirty="0" smtClean="0"/>
              <a:t> </a:t>
            </a:r>
            <a:r>
              <a:rPr lang="en-US" altLang="zh-CN" dirty="0" smtClean="0"/>
              <a:t>forms an edge in the graph if and only if the </a:t>
            </a:r>
            <a:r>
              <a:rPr lang="en-US" altLang="zh-CN" dirty="0" err="1" smtClean="0"/>
              <a:t>poiont</a:t>
            </a:r>
            <a:r>
              <a:rPr lang="en-US" altLang="zh-CN" dirty="0" smtClean="0"/>
              <a:t> </a:t>
            </a:r>
            <a:r>
              <a:rPr lang="en-US" altLang="zh-CN" i="1" dirty="0" smtClean="0"/>
              <a:t>x</a:t>
            </a:r>
            <a:r>
              <a:rPr lang="en-US" altLang="zh-CN" dirty="0" smtClean="0"/>
              <a:t> is on the line </a:t>
            </a:r>
            <a:r>
              <a:rPr lang="en-US" altLang="zh-CN" i="1" dirty="0" smtClean="0"/>
              <a:t>y.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14295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图示 5"/>
          <p:cNvGraphicFramePr/>
          <p:nvPr/>
        </p:nvGraphicFramePr>
        <p:xfrm>
          <a:off x="3643306" y="1785926"/>
          <a:ext cx="1143008" cy="78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椭圆 10"/>
          <p:cNvSpPr/>
          <p:nvPr/>
        </p:nvSpPr>
        <p:spPr>
          <a:xfrm>
            <a:off x="4857752" y="142873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5857884" y="142873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5357818" y="142873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6429388" y="142873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7000892" y="142873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7572396" y="142873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8143900" y="142873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4929190" y="350043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5429256" y="350043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5929322" y="350043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6500826" y="350043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7072330" y="350043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7643834" y="350043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8215338" y="350043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7" name="直接连接符 36"/>
          <p:cNvCxnSpPr>
            <a:stCxn id="11" idx="0"/>
            <a:endCxn id="25" idx="4"/>
          </p:cNvCxnSpPr>
          <p:nvPr/>
        </p:nvCxnSpPr>
        <p:spPr>
          <a:xfrm rot="16200000" flipH="1">
            <a:off x="3857620" y="2571744"/>
            <a:ext cx="235745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>
            <a:endCxn id="30" idx="1"/>
          </p:cNvCxnSpPr>
          <p:nvPr/>
        </p:nvCxnSpPr>
        <p:spPr>
          <a:xfrm>
            <a:off x="5000628" y="1571612"/>
            <a:ext cx="2685053" cy="1970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>
            <a:stCxn id="11" idx="5"/>
            <a:endCxn id="31" idx="1"/>
          </p:cNvCxnSpPr>
          <p:nvPr/>
        </p:nvCxnSpPr>
        <p:spPr>
          <a:xfrm rot="16200000" flipH="1">
            <a:off x="5744599" y="1029699"/>
            <a:ext cx="1869644" cy="3155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>
            <a:stCxn id="13" idx="5"/>
          </p:cNvCxnSpPr>
          <p:nvPr/>
        </p:nvCxnSpPr>
        <p:spPr>
          <a:xfrm rot="16200000" flipH="1">
            <a:off x="4887343" y="2387020"/>
            <a:ext cx="1970672" cy="541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>
            <a:stCxn id="13" idx="5"/>
            <a:endCxn id="31" idx="1"/>
          </p:cNvCxnSpPr>
          <p:nvPr/>
        </p:nvCxnSpPr>
        <p:spPr>
          <a:xfrm rot="16200000" flipH="1">
            <a:off x="5994632" y="1279732"/>
            <a:ext cx="1869644" cy="2655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>
            <a:stCxn id="13" idx="5"/>
            <a:endCxn id="28" idx="1"/>
          </p:cNvCxnSpPr>
          <p:nvPr/>
        </p:nvCxnSpPr>
        <p:spPr>
          <a:xfrm rot="16200000" flipH="1">
            <a:off x="5137376" y="2136988"/>
            <a:ext cx="1869644" cy="940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>
            <a:stCxn id="12" idx="4"/>
          </p:cNvCxnSpPr>
          <p:nvPr/>
        </p:nvCxnSpPr>
        <p:spPr>
          <a:xfrm rot="5400000">
            <a:off x="4822033" y="2464587"/>
            <a:ext cx="1928826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>
            <a:stCxn id="12" idx="4"/>
            <a:endCxn id="29" idx="1"/>
          </p:cNvCxnSpPr>
          <p:nvPr/>
        </p:nvCxnSpPr>
        <p:spPr>
          <a:xfrm rot="16200000" flipH="1">
            <a:off x="5643570" y="2071677"/>
            <a:ext cx="1827797" cy="1113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/>
          <p:cNvCxnSpPr>
            <a:stCxn id="12" idx="4"/>
            <a:endCxn id="31" idx="0"/>
          </p:cNvCxnSpPr>
          <p:nvPr/>
        </p:nvCxnSpPr>
        <p:spPr>
          <a:xfrm rot="16200000" flipH="1">
            <a:off x="6286512" y="1428736"/>
            <a:ext cx="1785950" cy="23574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786314" y="1000108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1        2        3         4        5         6         7</a:t>
            </a:r>
            <a:endParaRPr lang="zh-CN" altLang="en-US" dirty="0"/>
          </a:p>
        </p:txBody>
      </p:sp>
      <p:cxnSp>
        <p:nvCxnSpPr>
          <p:cNvPr id="82" name="直接连接符 81"/>
          <p:cNvCxnSpPr>
            <a:stCxn id="14" idx="4"/>
            <a:endCxn id="28" idx="0"/>
          </p:cNvCxnSpPr>
          <p:nvPr/>
        </p:nvCxnSpPr>
        <p:spPr>
          <a:xfrm rot="16200000" flipH="1">
            <a:off x="5715008" y="2571744"/>
            <a:ext cx="178595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>
            <a:stCxn id="14" idx="0"/>
            <a:endCxn id="29" idx="4"/>
          </p:cNvCxnSpPr>
          <p:nvPr/>
        </p:nvCxnSpPr>
        <p:spPr>
          <a:xfrm rot="16200000" flipH="1">
            <a:off x="5715008" y="2285992"/>
            <a:ext cx="2357454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>
            <a:stCxn id="14" idx="5"/>
            <a:endCxn id="30" idx="1"/>
          </p:cNvCxnSpPr>
          <p:nvPr/>
        </p:nvCxnSpPr>
        <p:spPr>
          <a:xfrm rot="16200000" flipH="1">
            <a:off x="6244665" y="2101269"/>
            <a:ext cx="1869644" cy="1012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/>
          <p:cNvCxnSpPr>
            <a:endCxn id="26" idx="0"/>
          </p:cNvCxnSpPr>
          <p:nvPr/>
        </p:nvCxnSpPr>
        <p:spPr>
          <a:xfrm rot="5400000">
            <a:off x="5393537" y="1750207"/>
            <a:ext cx="1928826" cy="15716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/>
          <p:cNvCxnSpPr>
            <a:stCxn id="15" idx="7"/>
            <a:endCxn id="27" idx="3"/>
          </p:cNvCxnSpPr>
          <p:nvPr/>
        </p:nvCxnSpPr>
        <p:spPr>
          <a:xfrm rot="16200000" flipH="1" flipV="1">
            <a:off x="5471103" y="1970649"/>
            <a:ext cx="2273760" cy="1273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/>
          <p:cNvCxnSpPr>
            <a:stCxn id="15" idx="4"/>
            <a:endCxn id="30" idx="1"/>
          </p:cNvCxnSpPr>
          <p:nvPr/>
        </p:nvCxnSpPr>
        <p:spPr>
          <a:xfrm rot="16200000" flipH="1">
            <a:off x="6500826" y="2357429"/>
            <a:ext cx="1827797" cy="541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/>
          <p:cNvCxnSpPr>
            <a:stCxn id="16" idx="4"/>
            <a:endCxn id="25" idx="2"/>
          </p:cNvCxnSpPr>
          <p:nvPr/>
        </p:nvCxnSpPr>
        <p:spPr>
          <a:xfrm rot="5400000">
            <a:off x="5357818" y="1285860"/>
            <a:ext cx="1928826" cy="2786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>
            <a:stCxn id="16" idx="4"/>
            <a:endCxn id="26" idx="0"/>
          </p:cNvCxnSpPr>
          <p:nvPr/>
        </p:nvCxnSpPr>
        <p:spPr>
          <a:xfrm rot="5400000">
            <a:off x="5750727" y="1535893"/>
            <a:ext cx="1785950" cy="21431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/>
          <p:cNvCxnSpPr>
            <a:stCxn id="16" idx="4"/>
          </p:cNvCxnSpPr>
          <p:nvPr/>
        </p:nvCxnSpPr>
        <p:spPr>
          <a:xfrm rot="5400000">
            <a:off x="6215074" y="2143116"/>
            <a:ext cx="1928826" cy="1071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接连接符 112"/>
          <p:cNvCxnSpPr>
            <a:stCxn id="17" idx="3"/>
            <a:endCxn id="25" idx="7"/>
          </p:cNvCxnSpPr>
          <p:nvPr/>
        </p:nvCxnSpPr>
        <p:spPr>
          <a:xfrm rot="5400000">
            <a:off x="5744599" y="1101137"/>
            <a:ext cx="1869644" cy="3012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>
            <a:stCxn id="17" idx="3"/>
            <a:endCxn id="27" idx="2"/>
          </p:cNvCxnSpPr>
          <p:nvPr/>
        </p:nvCxnSpPr>
        <p:spPr>
          <a:xfrm rot="5400000">
            <a:off x="6072199" y="1529765"/>
            <a:ext cx="1970673" cy="2256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>
            <a:endCxn id="29" idx="3"/>
          </p:cNvCxnSpPr>
          <p:nvPr/>
        </p:nvCxnSpPr>
        <p:spPr>
          <a:xfrm rot="5400000">
            <a:off x="6614113" y="2071677"/>
            <a:ext cx="2172731" cy="11726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4857752" y="3857628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A         B      C         D         E        F         G</a:t>
            </a:r>
            <a:endParaRPr lang="zh-CN" alt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500034" y="4500570"/>
            <a:ext cx="31432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The </a:t>
            </a:r>
            <a:r>
              <a:rPr lang="en-US" altLang="zh-CN" sz="3200" i="1" dirty="0" smtClean="0"/>
              <a:t>Levi graph </a:t>
            </a:r>
            <a:r>
              <a:rPr lang="en-US" altLang="zh-CN" sz="3200" dirty="0" smtClean="0"/>
              <a:t>is 3-regular and 4-cycle free.</a:t>
            </a:r>
          </a:p>
          <a:p>
            <a:pPr algn="ctr"/>
            <a:endParaRPr lang="en-US" altLang="zh-CN" sz="3200" dirty="0" smtClean="0"/>
          </a:p>
        </p:txBody>
      </p:sp>
      <p:grpSp>
        <p:nvGrpSpPr>
          <p:cNvPr id="175" name="组合 174"/>
          <p:cNvGrpSpPr/>
          <p:nvPr/>
        </p:nvGrpSpPr>
        <p:grpSpPr>
          <a:xfrm>
            <a:off x="5000628" y="4357694"/>
            <a:ext cx="3571900" cy="2286016"/>
            <a:chOff x="5000628" y="4357694"/>
            <a:chExt cx="3571900" cy="2286016"/>
          </a:xfrm>
        </p:grpSpPr>
        <p:grpSp>
          <p:nvGrpSpPr>
            <p:cNvPr id="173" name="组合 172"/>
            <p:cNvGrpSpPr/>
            <p:nvPr/>
          </p:nvGrpSpPr>
          <p:grpSpPr>
            <a:xfrm>
              <a:off x="5000628" y="4357694"/>
              <a:ext cx="3571900" cy="2286016"/>
              <a:chOff x="1357290" y="2500306"/>
              <a:chExt cx="3571900" cy="2286016"/>
            </a:xfrm>
          </p:grpSpPr>
          <p:sp>
            <p:nvSpPr>
              <p:cNvPr id="89" name="椭圆 88"/>
              <p:cNvSpPr/>
              <p:nvPr/>
            </p:nvSpPr>
            <p:spPr>
              <a:xfrm>
                <a:off x="1357290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1" name="椭圆 90"/>
              <p:cNvSpPr/>
              <p:nvPr/>
            </p:nvSpPr>
            <p:spPr>
              <a:xfrm>
                <a:off x="4714876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>
                <a:off x="4214810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3643306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5" name="椭圆 94"/>
              <p:cNvSpPr/>
              <p:nvPr/>
            </p:nvSpPr>
            <p:spPr>
              <a:xfrm>
                <a:off x="1857356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>
                <a:off x="2428860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>
                <a:off x="3071802" y="2500306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9" name="椭圆 98"/>
              <p:cNvSpPr/>
              <p:nvPr/>
            </p:nvSpPr>
            <p:spPr>
              <a:xfrm>
                <a:off x="1357290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>
                <a:off x="4714876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>
                <a:off x="4214810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" name="椭圆 102"/>
              <p:cNvSpPr/>
              <p:nvPr/>
            </p:nvSpPr>
            <p:spPr>
              <a:xfrm>
                <a:off x="3643306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>
                <a:off x="1857356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>
                <a:off x="2428860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>
                <a:off x="3071802" y="4572008"/>
                <a:ext cx="214314" cy="21431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09" name="直接连接符 108"/>
              <p:cNvCxnSpPr>
                <a:stCxn id="89" idx="0"/>
                <a:endCxn id="99" idx="4"/>
              </p:cNvCxnSpPr>
              <p:nvPr/>
            </p:nvCxnSpPr>
            <p:spPr>
              <a:xfrm rot="16200000" flipH="1">
                <a:off x="321439" y="3643314"/>
                <a:ext cx="2286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>
                <a:stCxn id="89" idx="0"/>
                <a:endCxn id="105" idx="4"/>
              </p:cNvCxnSpPr>
              <p:nvPr/>
            </p:nvCxnSpPr>
            <p:spPr>
              <a:xfrm rot="16200000" flipH="1">
                <a:off x="571472" y="3393281"/>
                <a:ext cx="2286016" cy="5000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>
                <a:stCxn id="89" idx="1"/>
                <a:endCxn id="108" idx="1"/>
              </p:cNvCxnSpPr>
              <p:nvPr/>
            </p:nvCxnSpPr>
            <p:spPr>
              <a:xfrm rot="16200000" flipH="1">
                <a:off x="1210081" y="2710287"/>
                <a:ext cx="2071702" cy="171451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>
                <a:stCxn id="95" idx="4"/>
                <a:endCxn id="105" idx="4"/>
              </p:cNvCxnSpPr>
              <p:nvPr/>
            </p:nvCxnSpPr>
            <p:spPr>
              <a:xfrm rot="5400000">
                <a:off x="928662" y="3750471"/>
                <a:ext cx="207170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>
                <a:stCxn id="95" idx="5"/>
                <a:endCxn id="106" idx="5"/>
              </p:cNvCxnSpPr>
              <p:nvPr/>
            </p:nvCxnSpPr>
            <p:spPr>
              <a:xfrm rot="16200000" flipH="1">
                <a:off x="1290185" y="3433333"/>
                <a:ext cx="2071702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接连接符 115"/>
              <p:cNvCxnSpPr>
                <a:stCxn id="95" idx="6"/>
                <a:endCxn id="103" idx="0"/>
              </p:cNvCxnSpPr>
              <p:nvPr/>
            </p:nvCxnSpPr>
            <p:spPr>
              <a:xfrm>
                <a:off x="2071670" y="2607463"/>
                <a:ext cx="1678793" cy="196454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/>
            </p:nvCxnSpPr>
            <p:spPr>
              <a:xfrm rot="5400000">
                <a:off x="1535885" y="3750471"/>
                <a:ext cx="207170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>
                <a:stCxn id="96" idx="5"/>
                <a:endCxn id="108" idx="0"/>
              </p:cNvCxnSpPr>
              <p:nvPr/>
            </p:nvCxnSpPr>
            <p:spPr>
              <a:xfrm rot="16200000" flipH="1">
                <a:off x="1950986" y="3344035"/>
                <a:ext cx="1888774" cy="56717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>
                <a:stCxn id="96" idx="5"/>
                <a:endCxn id="102" idx="0"/>
              </p:cNvCxnSpPr>
              <p:nvPr/>
            </p:nvCxnSpPr>
            <p:spPr>
              <a:xfrm rot="16200000" flipH="1">
                <a:off x="2522490" y="2772531"/>
                <a:ext cx="1888774" cy="171017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>
                <a:stCxn id="98" idx="4"/>
                <a:endCxn id="108" idx="0"/>
              </p:cNvCxnSpPr>
              <p:nvPr/>
            </p:nvCxnSpPr>
            <p:spPr>
              <a:xfrm rot="5400000">
                <a:off x="2250265" y="3643314"/>
                <a:ext cx="185738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>
                <a:stCxn id="98" idx="4"/>
                <a:endCxn id="103" idx="0"/>
              </p:cNvCxnSpPr>
              <p:nvPr/>
            </p:nvCxnSpPr>
            <p:spPr>
              <a:xfrm rot="16200000" flipH="1">
                <a:off x="2536017" y="3357562"/>
                <a:ext cx="1857388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>
                <a:stCxn id="98" idx="4"/>
                <a:endCxn id="101" idx="0"/>
              </p:cNvCxnSpPr>
              <p:nvPr/>
            </p:nvCxnSpPr>
            <p:spPr>
              <a:xfrm rot="16200000" flipH="1">
                <a:off x="3071802" y="2821777"/>
                <a:ext cx="1857388" cy="164307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>
                <a:stCxn id="93" idx="4"/>
                <a:endCxn id="103" idx="4"/>
              </p:cNvCxnSpPr>
              <p:nvPr/>
            </p:nvCxnSpPr>
            <p:spPr>
              <a:xfrm rot="5400000">
                <a:off x="2714612" y="3750471"/>
                <a:ext cx="207170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>
                <a:stCxn id="93" idx="4"/>
                <a:endCxn id="102" idx="0"/>
              </p:cNvCxnSpPr>
              <p:nvPr/>
            </p:nvCxnSpPr>
            <p:spPr>
              <a:xfrm rot="16200000" flipH="1">
                <a:off x="3107521" y="3357562"/>
                <a:ext cx="1857388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>
                <a:stCxn id="93" idx="4"/>
                <a:endCxn id="99" idx="1"/>
              </p:cNvCxnSpPr>
              <p:nvPr/>
            </p:nvCxnSpPr>
            <p:spPr>
              <a:xfrm rot="5400000">
                <a:off x="1625183" y="2478114"/>
                <a:ext cx="1888774" cy="23617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>
                <a:stCxn id="92" idx="4"/>
                <a:endCxn id="102" idx="0"/>
              </p:cNvCxnSpPr>
              <p:nvPr/>
            </p:nvCxnSpPr>
            <p:spPr>
              <a:xfrm rot="5400000">
                <a:off x="3393273" y="3643314"/>
                <a:ext cx="185738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/>
              <p:cNvCxnSpPr>
                <a:stCxn id="92" idx="4"/>
                <a:endCxn id="101" idx="0"/>
              </p:cNvCxnSpPr>
              <p:nvPr/>
            </p:nvCxnSpPr>
            <p:spPr>
              <a:xfrm rot="16200000" flipH="1">
                <a:off x="3643306" y="3393281"/>
                <a:ext cx="1857388" cy="5000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/>
              <p:cNvCxnSpPr>
                <a:stCxn id="92" idx="5"/>
                <a:endCxn id="105" idx="1"/>
              </p:cNvCxnSpPr>
              <p:nvPr/>
            </p:nvCxnSpPr>
            <p:spPr>
              <a:xfrm rot="5400000">
                <a:off x="2183160" y="2388816"/>
                <a:ext cx="1920160" cy="250899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/>
              <p:cNvCxnSpPr>
                <a:stCxn id="91" idx="4"/>
                <a:endCxn id="101" idx="4"/>
              </p:cNvCxnSpPr>
              <p:nvPr/>
            </p:nvCxnSpPr>
            <p:spPr>
              <a:xfrm rot="5400000">
                <a:off x="3786182" y="3750471"/>
                <a:ext cx="207170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直接连接符 133"/>
              <p:cNvCxnSpPr>
                <a:stCxn id="91" idx="4"/>
                <a:endCxn id="99" idx="0"/>
              </p:cNvCxnSpPr>
              <p:nvPr/>
            </p:nvCxnSpPr>
            <p:spPr>
              <a:xfrm rot="5400000">
                <a:off x="2214546" y="1964521"/>
                <a:ext cx="1857388" cy="335758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5" name="直接连接符 134"/>
            <p:cNvCxnSpPr>
              <a:stCxn id="91" idx="4"/>
              <a:endCxn id="106" idx="2"/>
            </p:cNvCxnSpPr>
            <p:nvPr/>
          </p:nvCxnSpPr>
          <p:spPr>
            <a:xfrm rot="5400000">
              <a:off x="6286513" y="4357694"/>
              <a:ext cx="1964545" cy="23931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" name="右箭头 173"/>
          <p:cNvSpPr/>
          <p:nvPr/>
        </p:nvSpPr>
        <p:spPr>
          <a:xfrm>
            <a:off x="3643306" y="4857760"/>
            <a:ext cx="1143008" cy="720000"/>
          </a:xfrm>
          <a:prstGeom prst="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80" grpId="0"/>
      <p:bldP spid="123" grpId="0"/>
      <p:bldP spid="12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408</Words>
  <Application>Microsoft Office PowerPoint</Application>
  <PresentationFormat>全屏显示(4:3)</PresentationFormat>
  <Paragraphs>41</Paragraphs>
  <Slides>13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2k-Cycle Free Bipartite Graph</vt:lpstr>
      <vt:lpstr>幻灯片 2</vt:lpstr>
      <vt:lpstr>幻灯片 3</vt:lpstr>
      <vt:lpstr>幻灯片 4</vt:lpstr>
      <vt:lpstr>Combinatorial Projective Planes</vt:lpstr>
      <vt:lpstr>幻灯片 6</vt:lpstr>
      <vt:lpstr>幻灯片 7</vt:lpstr>
      <vt:lpstr>The Levi Graph</vt:lpstr>
      <vt:lpstr>幻灯片 9</vt:lpstr>
      <vt:lpstr>幻灯片 10</vt:lpstr>
      <vt:lpstr>幻灯片 11</vt:lpstr>
      <vt:lpstr>Open Problems to work on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2k-Cycle Free Bipartite Graph</dc:title>
  <dc:creator>Steven Woo</dc:creator>
  <cp:lastModifiedBy>Steven Woo</cp:lastModifiedBy>
  <cp:revision>62</cp:revision>
  <dcterms:created xsi:type="dcterms:W3CDTF">2010-06-09T14:33:06Z</dcterms:created>
  <dcterms:modified xsi:type="dcterms:W3CDTF">2010-06-11T04:28:31Z</dcterms:modified>
</cp:coreProperties>
</file>